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Aileron" panose="020B0604020202020204" charset="0"/>
      <p:regular r:id="rId11"/>
    </p:embeddedFont>
    <p:embeddedFont>
      <p:font typeface="Aileron Bold" panose="020B0604020202020204" charset="0"/>
      <p:regular r:id="rId12"/>
    </p:embeddedFont>
    <p:embeddedFont>
      <p:font typeface="Aileron Heavy" panose="020B0604020202020204" charset="0"/>
      <p:regular r:id="rId13"/>
    </p:embeddedFont>
    <p:embeddedFont>
      <p:font typeface="Aileron Ultra-Bold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84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ain Schmitt" userId="49cad650edd00195" providerId="LiveId" clId="{0FD5E8F2-A2C9-42C7-9EFB-D4C95E5A104F}"/>
    <pc:docChg chg="undo custSel modSld">
      <pc:chgData name="Alain Schmitt" userId="49cad650edd00195" providerId="LiveId" clId="{0FD5E8F2-A2C9-42C7-9EFB-D4C95E5A104F}" dt="2026-09-03T19:08:17.046" v="260" actId="20577"/>
      <pc:docMkLst>
        <pc:docMk/>
      </pc:docMkLst>
      <pc:sldChg chg="modSp mod">
        <pc:chgData name="Alain Schmitt" userId="49cad650edd00195" providerId="LiveId" clId="{0FD5E8F2-A2C9-42C7-9EFB-D4C95E5A104F}" dt="2026-09-03T14:33:55.019" v="228" actId="6549"/>
        <pc:sldMkLst>
          <pc:docMk/>
          <pc:sldMk cId="0" sldId="257"/>
        </pc:sldMkLst>
        <pc:spChg chg="mod">
          <ac:chgData name="Alain Schmitt" userId="49cad650edd00195" providerId="LiveId" clId="{0FD5E8F2-A2C9-42C7-9EFB-D4C95E5A104F}" dt="2026-09-03T14:32:42.378" v="201" actId="20577"/>
          <ac:spMkLst>
            <pc:docMk/>
            <pc:sldMk cId="0" sldId="257"/>
            <ac:spMk id="4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33:55.019" v="228" actId="6549"/>
          <ac:spMkLst>
            <pc:docMk/>
            <pc:sldMk cId="0" sldId="257"/>
            <ac:spMk id="7" creationId="{00000000-0000-0000-0000-000000000000}"/>
          </ac:spMkLst>
        </pc:spChg>
      </pc:sldChg>
      <pc:sldChg chg="modSp mod">
        <pc:chgData name="Alain Schmitt" userId="49cad650edd00195" providerId="LiveId" clId="{0FD5E8F2-A2C9-42C7-9EFB-D4C95E5A104F}" dt="2026-09-03T14:35:31.155" v="253" actId="20577"/>
        <pc:sldMkLst>
          <pc:docMk/>
          <pc:sldMk cId="0" sldId="258"/>
        </pc:sldMkLst>
        <pc:spChg chg="mod">
          <ac:chgData name="Alain Schmitt" userId="49cad650edd00195" providerId="LiveId" clId="{0FD5E8F2-A2C9-42C7-9EFB-D4C95E5A104F}" dt="2026-09-03T14:34:11.840" v="237" actId="20577"/>
          <ac:spMkLst>
            <pc:docMk/>
            <pc:sldMk cId="0" sldId="258"/>
            <ac:spMk id="4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35:31.155" v="253" actId="20577"/>
          <ac:spMkLst>
            <pc:docMk/>
            <pc:sldMk cId="0" sldId="258"/>
            <ac:spMk id="7" creationId="{00000000-0000-0000-0000-000000000000}"/>
          </ac:spMkLst>
        </pc:spChg>
      </pc:sldChg>
      <pc:sldChg chg="modSp mod">
        <pc:chgData name="Alain Schmitt" userId="49cad650edd00195" providerId="LiveId" clId="{0FD5E8F2-A2C9-42C7-9EFB-D4C95E5A104F}" dt="2026-09-03T19:05:33.706" v="259" actId="20577"/>
        <pc:sldMkLst>
          <pc:docMk/>
          <pc:sldMk cId="0" sldId="260"/>
        </pc:sldMkLst>
        <pc:spChg chg="mod">
          <ac:chgData name="Alain Schmitt" userId="49cad650edd00195" providerId="LiveId" clId="{0FD5E8F2-A2C9-42C7-9EFB-D4C95E5A104F}" dt="2026-09-03T19:05:33.706" v="259" actId="20577"/>
          <ac:spMkLst>
            <pc:docMk/>
            <pc:sldMk cId="0" sldId="260"/>
            <ac:spMk id="3" creationId="{00000000-0000-0000-0000-000000000000}"/>
          </ac:spMkLst>
        </pc:spChg>
      </pc:sldChg>
      <pc:sldChg chg="modSp mod">
        <pc:chgData name="Alain Schmitt" userId="49cad650edd00195" providerId="LiveId" clId="{0FD5E8F2-A2C9-42C7-9EFB-D4C95E5A104F}" dt="2026-09-03T19:08:17.046" v="260" actId="20577"/>
        <pc:sldMkLst>
          <pc:docMk/>
          <pc:sldMk cId="0" sldId="261"/>
        </pc:sldMkLst>
        <pc:spChg chg="mod">
          <ac:chgData name="Alain Schmitt" userId="49cad650edd00195" providerId="LiveId" clId="{0FD5E8F2-A2C9-42C7-9EFB-D4C95E5A104F}" dt="2026-09-03T14:29:48.816" v="165" actId="20577"/>
          <ac:spMkLst>
            <pc:docMk/>
            <pc:sldMk cId="0" sldId="261"/>
            <ac:spMk id="11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9:08:17.046" v="260" actId="20577"/>
          <ac:spMkLst>
            <pc:docMk/>
            <pc:sldMk cId="0" sldId="261"/>
            <ac:spMk id="15" creationId="{00000000-0000-0000-0000-000000000000}"/>
          </ac:spMkLst>
        </pc:spChg>
      </pc:sldChg>
      <pc:sldChg chg="modSp mod">
        <pc:chgData name="Alain Schmitt" userId="49cad650edd00195" providerId="LiveId" clId="{0FD5E8F2-A2C9-42C7-9EFB-D4C95E5A104F}" dt="2026-09-03T14:29:14.250" v="161" actId="20577"/>
        <pc:sldMkLst>
          <pc:docMk/>
          <pc:sldMk cId="0" sldId="262"/>
        </pc:sldMkLst>
        <pc:spChg chg="mod">
          <ac:chgData name="Alain Schmitt" userId="49cad650edd00195" providerId="LiveId" clId="{0FD5E8F2-A2C9-42C7-9EFB-D4C95E5A104F}" dt="2026-09-03T14:24:19.671" v="93" actId="1076"/>
          <ac:spMkLst>
            <pc:docMk/>
            <pc:sldMk cId="0" sldId="262"/>
            <ac:spMk id="3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4:15.644" v="92" actId="1076"/>
          <ac:spMkLst>
            <pc:docMk/>
            <pc:sldMk cId="0" sldId="262"/>
            <ac:spMk id="4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4:07.575" v="91" actId="1076"/>
          <ac:spMkLst>
            <pc:docMk/>
            <pc:sldMk cId="0" sldId="262"/>
            <ac:spMk id="5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4:36.548" v="94" actId="1076"/>
          <ac:spMkLst>
            <pc:docMk/>
            <pc:sldMk cId="0" sldId="262"/>
            <ac:spMk id="6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4:51.108" v="96" actId="1076"/>
          <ac:spMkLst>
            <pc:docMk/>
            <pc:sldMk cId="0" sldId="262"/>
            <ac:spMk id="7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6:35.435" v="122" actId="20577"/>
          <ac:spMkLst>
            <pc:docMk/>
            <pc:sldMk cId="0" sldId="262"/>
            <ac:spMk id="8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7:11.974" v="139" actId="20577"/>
          <ac:spMkLst>
            <pc:docMk/>
            <pc:sldMk cId="0" sldId="262"/>
            <ac:spMk id="9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4:58.590" v="97" actId="1076"/>
          <ac:spMkLst>
            <pc:docMk/>
            <pc:sldMk cId="0" sldId="262"/>
            <ac:spMk id="10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8:15.817" v="142" actId="20577"/>
          <ac:spMkLst>
            <pc:docMk/>
            <pc:sldMk cId="0" sldId="262"/>
            <ac:spMk id="11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5:20.731" v="105" actId="20577"/>
          <ac:spMkLst>
            <pc:docMk/>
            <pc:sldMk cId="0" sldId="262"/>
            <ac:spMk id="12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6:43.689" v="123" actId="1076"/>
          <ac:spMkLst>
            <pc:docMk/>
            <pc:sldMk cId="0" sldId="262"/>
            <ac:spMk id="13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6:51.172" v="124" actId="1076"/>
          <ac:spMkLst>
            <pc:docMk/>
            <pc:sldMk cId="0" sldId="262"/>
            <ac:spMk id="14" creationId="{00000000-0000-0000-0000-000000000000}"/>
          </ac:spMkLst>
        </pc:spChg>
        <pc:spChg chg="mod">
          <ac:chgData name="Alain Schmitt" userId="49cad650edd00195" providerId="LiveId" clId="{0FD5E8F2-A2C9-42C7-9EFB-D4C95E5A104F}" dt="2026-09-03T14:29:14.250" v="161" actId="20577"/>
          <ac:spMkLst>
            <pc:docMk/>
            <pc:sldMk cId="0" sldId="262"/>
            <ac:spMk id="1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313" b="-9313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8635051" y="8137888"/>
            <a:ext cx="6837122" cy="942977"/>
            <a:chOff x="0" y="0"/>
            <a:chExt cx="2185864" cy="3014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85864" cy="301475"/>
            </a:xfrm>
            <a:custGeom>
              <a:avLst/>
              <a:gdLst/>
              <a:ahLst/>
              <a:cxnLst/>
              <a:rect l="l" t="t" r="r" b="b"/>
              <a:pathLst>
                <a:path w="2185864" h="301475">
                  <a:moveTo>
                    <a:pt x="113234" y="0"/>
                  </a:moveTo>
                  <a:lnTo>
                    <a:pt x="2072631" y="0"/>
                  </a:lnTo>
                  <a:cubicBezTo>
                    <a:pt x="2135168" y="0"/>
                    <a:pt x="2185864" y="50696"/>
                    <a:pt x="2185864" y="113234"/>
                  </a:cubicBezTo>
                  <a:lnTo>
                    <a:pt x="2185864" y="188241"/>
                  </a:lnTo>
                  <a:cubicBezTo>
                    <a:pt x="2185864" y="250778"/>
                    <a:pt x="2135168" y="301475"/>
                    <a:pt x="2072631" y="301475"/>
                  </a:cubicBezTo>
                  <a:lnTo>
                    <a:pt x="113234" y="301475"/>
                  </a:lnTo>
                  <a:cubicBezTo>
                    <a:pt x="50696" y="301475"/>
                    <a:pt x="0" y="250778"/>
                    <a:pt x="0" y="188241"/>
                  </a:cubicBezTo>
                  <a:lnTo>
                    <a:pt x="0" y="113234"/>
                  </a:lnTo>
                  <a:cubicBezTo>
                    <a:pt x="0" y="50696"/>
                    <a:pt x="50696" y="0"/>
                    <a:pt x="113234" y="0"/>
                  </a:cubicBezTo>
                  <a:close/>
                </a:path>
              </a:pathLst>
            </a:custGeom>
            <a:ln w="57150" cap="rnd">
              <a:solidFill>
                <a:srgbClr val="F8F4EB"/>
              </a:solidFill>
              <a:prstDash val="solid"/>
              <a:rou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38100"/>
              <a:ext cx="2185864" cy="263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9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048352" y="8366083"/>
            <a:ext cx="6010518" cy="6199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48"/>
              </a:lnSpc>
              <a:spcBef>
                <a:spcPct val="0"/>
              </a:spcBef>
            </a:pPr>
            <a:r>
              <a:rPr lang="en-US" sz="4942" b="1">
                <a:solidFill>
                  <a:srgbClr val="FFFFFF"/>
                </a:solidFill>
                <a:latin typeface="Aileron Bold"/>
                <a:ea typeface="Aileron Bold"/>
                <a:cs typeface="Aileron Bold"/>
                <a:sym typeface="Aileron Bold"/>
              </a:rPr>
              <a:t>SAISON 2025-2026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6371074"/>
            <a:ext cx="15514076" cy="1419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349"/>
              </a:lnSpc>
              <a:spcBef>
                <a:spcPct val="0"/>
              </a:spcBef>
            </a:pPr>
            <a:r>
              <a:rPr lang="en-US" sz="11499" b="1" u="none" strike="noStrike">
                <a:solidFill>
                  <a:srgbClr val="FFFF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RAPPORT  FINANCIER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B01E123E-6365-CC6F-6F34-116033D1F93C}"/>
              </a:ext>
            </a:extLst>
          </p:cNvPr>
          <p:cNvGrpSpPr/>
          <p:nvPr/>
        </p:nvGrpSpPr>
        <p:grpSpPr>
          <a:xfrm>
            <a:off x="1219200" y="4610100"/>
            <a:ext cx="3985826" cy="757674"/>
            <a:chOff x="750287" y="3915926"/>
            <a:chExt cx="3985826" cy="757674"/>
          </a:xfrm>
        </p:grpSpPr>
        <p:sp>
          <p:nvSpPr>
            <p:cNvPr id="9" name="Rectangle : coins arrondis 8">
              <a:extLst>
                <a:ext uri="{FF2B5EF4-FFF2-40B4-BE49-F238E27FC236}">
                  <a16:creationId xmlns:a16="http://schemas.microsoft.com/office/drawing/2014/main" id="{7171190B-EC7C-154A-6184-B211F053468E}"/>
                </a:ext>
              </a:extLst>
            </p:cNvPr>
            <p:cNvSpPr/>
            <p:nvPr/>
          </p:nvSpPr>
          <p:spPr>
            <a:xfrm>
              <a:off x="1219200" y="3915926"/>
              <a:ext cx="3276600" cy="757674"/>
            </a:xfrm>
            <a:prstGeom prst="roundRect">
              <a:avLst>
                <a:gd name="adj" fmla="val 41810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50287" y="4173640"/>
              <a:ext cx="3985826" cy="3481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30"/>
                </a:lnSpc>
              </a:pPr>
              <a:r>
                <a:rPr lang="en-US" sz="3000" b="1" dirty="0">
                  <a:solidFill>
                    <a:schemeClr val="bg1"/>
                  </a:solidFill>
                  <a:latin typeface="Aileron Heavy"/>
                  <a:ea typeface="Aileron Heavy"/>
                  <a:cs typeface="Aileron Heavy"/>
                  <a:sym typeface="Aileron Heavy"/>
                </a:rPr>
                <a:t>  </a:t>
              </a:r>
              <a:r>
                <a:rPr lang="en-US" sz="3000" b="1" dirty="0">
                  <a:solidFill>
                    <a:srgbClr val="0070C0"/>
                  </a:solidFill>
                  <a:latin typeface="Aileron Heavy"/>
                  <a:ea typeface="Aileron Heavy"/>
                  <a:cs typeface="Aileron Heavy"/>
                  <a:sym typeface="Aileron Heavy"/>
                </a:rPr>
                <a:t>RANDOGOM</a:t>
              </a:r>
              <a:r>
                <a:rPr lang="en-US" sz="3000" b="1" dirty="0">
                  <a:solidFill>
                    <a:schemeClr val="bg1"/>
                  </a:solidFill>
                  <a:latin typeface="Aileron Heavy"/>
                  <a:ea typeface="Aileron Heavy"/>
                  <a:cs typeface="Aileron Heavy"/>
                  <a:sym typeface="Aileron Heavy"/>
                </a:rPr>
                <a:t>  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512870" y="530662"/>
            <a:ext cx="10768138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00"/>
              </a:lnSpc>
            </a:pPr>
            <a:r>
              <a:rPr lang="en-US" sz="6000" b="1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COMPTE  DE  RESULTAT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869661" y="597336"/>
            <a:ext cx="8115300" cy="643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950"/>
              </a:lnSpc>
            </a:pPr>
            <a:r>
              <a:rPr lang="en-US" sz="5500" b="1" dirty="0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CHARGES/DEPENSES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1281008" y="3174231"/>
            <a:ext cx="5978292" cy="5762880"/>
            <a:chOff x="0" y="0"/>
            <a:chExt cx="926194" cy="8928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26194" cy="892821"/>
            </a:xfrm>
            <a:custGeom>
              <a:avLst/>
              <a:gdLst/>
              <a:ahLst/>
              <a:cxnLst/>
              <a:rect l="l" t="t" r="r" b="b"/>
              <a:pathLst>
                <a:path w="926194" h="892821">
                  <a:moveTo>
                    <a:pt x="0" y="0"/>
                  </a:moveTo>
                  <a:lnTo>
                    <a:pt x="926194" y="0"/>
                  </a:lnTo>
                  <a:lnTo>
                    <a:pt x="926194" y="892821"/>
                  </a:lnTo>
                  <a:lnTo>
                    <a:pt x="0" y="892821"/>
                  </a:lnTo>
                  <a:close/>
                </a:path>
              </a:pathLst>
            </a:custGeom>
            <a:blipFill>
              <a:blip r:embed="rId3"/>
              <a:stretch>
                <a:fillRect t="-1032" b="-1032"/>
              </a:stretch>
            </a:blip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74988" y="3050406"/>
            <a:ext cx="10199471" cy="48443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Achats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prestations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de services       57 850 €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Adhésions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FFRP                                       7 250 €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Achats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consommables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6 800 €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Frais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kilométriques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5 400 €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Primes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d’assurances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séjours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2 350 €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Autres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                          4 650 €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30756" y="9022836"/>
            <a:ext cx="9161044" cy="612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99"/>
              </a:lnSpc>
              <a:spcBef>
                <a:spcPct val="0"/>
              </a:spcBef>
            </a:pPr>
            <a:r>
              <a:rPr lang="en-US" sz="4599" b="1" spc="-22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TOTAL DES CHARGES  :  84 315 €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512870" y="530662"/>
            <a:ext cx="10768138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00"/>
              </a:lnSpc>
            </a:pPr>
            <a:r>
              <a:rPr lang="en-US" sz="6000" b="1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COMPTE  DE  RESULTAT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869661" y="597336"/>
            <a:ext cx="8115300" cy="643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950"/>
              </a:lnSpc>
            </a:pPr>
            <a:r>
              <a:rPr lang="en-US" sz="5500" b="1" dirty="0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PRODUITS/RECETTES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1281008" y="3174231"/>
            <a:ext cx="5978292" cy="5762880"/>
            <a:chOff x="0" y="0"/>
            <a:chExt cx="926194" cy="8928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26194" cy="892821"/>
            </a:xfrm>
            <a:custGeom>
              <a:avLst/>
              <a:gdLst/>
              <a:ahLst/>
              <a:cxnLst/>
              <a:rect l="l" t="t" r="r" b="b"/>
              <a:pathLst>
                <a:path w="926194" h="892821">
                  <a:moveTo>
                    <a:pt x="0" y="0"/>
                  </a:moveTo>
                  <a:lnTo>
                    <a:pt x="926194" y="0"/>
                  </a:lnTo>
                  <a:lnTo>
                    <a:pt x="926194" y="892821"/>
                  </a:lnTo>
                  <a:lnTo>
                    <a:pt x="0" y="892821"/>
                  </a:lnTo>
                  <a:close/>
                </a:path>
              </a:pathLst>
            </a:custGeom>
            <a:blipFill>
              <a:blip r:embed="rId3"/>
              <a:stretch>
                <a:fillRect t="-719" b="-719"/>
              </a:stretch>
            </a:blip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74988" y="3050406"/>
            <a:ext cx="10199471" cy="48443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Prestations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de services                       72 650 €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Adhésion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au club                                    8 700 €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Vente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repas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du  club                              1 800 €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Remboursement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formations              1 500 €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Subventions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Mairie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  700 €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Autres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                          2100 €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62965" y="9022836"/>
            <a:ext cx="9228835" cy="589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99"/>
              </a:lnSpc>
              <a:spcBef>
                <a:spcPct val="0"/>
              </a:spcBef>
            </a:pPr>
            <a:r>
              <a:rPr lang="en-US" sz="4599" b="1" spc="-22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TOTAL DES PRODUITS  :  87 445 €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512870" y="3050406"/>
            <a:ext cx="10464755" cy="5562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Immobilisations  &amp; Amortissement  1 900 €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Stocks                                                           1 450 €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Fournisseurs (Acompte)                       3 050 €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Chèques                                                          150 €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Compte courant                                       4 350 €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Livret Bleu                                                42 400 €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Caisse                                                               200 €</a:t>
            </a:r>
          </a:p>
        </p:txBody>
      </p:sp>
      <p:sp>
        <p:nvSpPr>
          <p:cNvPr id="4" name="Freeform 4"/>
          <p:cNvSpPr/>
          <p:nvPr/>
        </p:nvSpPr>
        <p:spPr>
          <a:xfrm>
            <a:off x="11451798" y="3551260"/>
            <a:ext cx="6249057" cy="4561811"/>
          </a:xfrm>
          <a:custGeom>
            <a:avLst/>
            <a:gdLst/>
            <a:ahLst/>
            <a:cxnLst/>
            <a:rect l="l" t="t" r="r" b="b"/>
            <a:pathLst>
              <a:path w="6249057" h="4561811">
                <a:moveTo>
                  <a:pt x="0" y="0"/>
                </a:moveTo>
                <a:lnTo>
                  <a:pt x="6249056" y="0"/>
                </a:lnTo>
                <a:lnTo>
                  <a:pt x="6249056" y="4561811"/>
                </a:lnTo>
                <a:lnTo>
                  <a:pt x="0" y="45618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TextBox 5"/>
          <p:cNvSpPr txBox="1"/>
          <p:nvPr/>
        </p:nvSpPr>
        <p:spPr>
          <a:xfrm>
            <a:off x="512870" y="530662"/>
            <a:ext cx="10768138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00"/>
              </a:lnSpc>
            </a:pPr>
            <a:r>
              <a:rPr lang="en-US" sz="6000" b="1">
                <a:solidFill>
                  <a:srgbClr val="F6F6FF"/>
                </a:solidFill>
                <a:latin typeface="Aileron Bold"/>
                <a:ea typeface="Aileron Bold"/>
                <a:cs typeface="Aileron Bold"/>
                <a:sym typeface="Aileron Bold"/>
              </a:rPr>
              <a:t>BILAN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869661" y="597336"/>
            <a:ext cx="8115300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950"/>
              </a:lnSpc>
            </a:pPr>
            <a:r>
              <a:rPr lang="en-US" sz="5500" b="1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ACTIF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977625" y="8995093"/>
            <a:ext cx="6723230" cy="612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99"/>
              </a:lnSpc>
              <a:spcBef>
                <a:spcPct val="0"/>
              </a:spcBef>
            </a:pPr>
            <a:r>
              <a:rPr lang="en-US" sz="4599" b="1" spc="-22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TOTAL ACTIF  :  53 500 €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816253" y="2740908"/>
            <a:ext cx="10464755" cy="5934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Report à nouveau                                 15 500 €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Subvention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d’équipement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1 600 €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Acompte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Séjours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 22 200 €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Compte </a:t>
            </a: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membres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  5 750 €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Pré-inscriptions                                         4 850 €</a:t>
            </a:r>
          </a:p>
          <a:p>
            <a:pPr algn="l">
              <a:lnSpc>
                <a:spcPts val="6362"/>
              </a:lnSpc>
            </a:pPr>
            <a:r>
              <a:rPr lang="en-US" sz="4241" spc="-21" dirty="0" err="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Autres</a:t>
            </a:r>
            <a:r>
              <a:rPr lang="en-US" sz="4241" spc="-21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                                                               500 €</a:t>
            </a:r>
          </a:p>
          <a:p>
            <a:pPr algn="l">
              <a:lnSpc>
                <a:spcPts val="9161"/>
              </a:lnSpc>
            </a:pPr>
            <a:r>
              <a:rPr lang="en-US" sz="4241" b="1" spc="-21" dirty="0" err="1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Résultat</a:t>
            </a:r>
            <a:r>
              <a:rPr lang="en-US" sz="4241" b="1" spc="-21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 de </a:t>
            </a:r>
            <a:r>
              <a:rPr lang="en-US" sz="4241" b="1" spc="-21" dirty="0" err="1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l’exercice</a:t>
            </a:r>
            <a:r>
              <a:rPr lang="en-US" sz="4241" b="1" spc="-21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                              3 100 €</a:t>
            </a:r>
          </a:p>
        </p:txBody>
      </p:sp>
      <p:sp>
        <p:nvSpPr>
          <p:cNvPr id="4" name="Freeform 4"/>
          <p:cNvSpPr/>
          <p:nvPr/>
        </p:nvSpPr>
        <p:spPr>
          <a:xfrm>
            <a:off x="12516313" y="3380860"/>
            <a:ext cx="4595316" cy="4837174"/>
          </a:xfrm>
          <a:custGeom>
            <a:avLst/>
            <a:gdLst/>
            <a:ahLst/>
            <a:cxnLst/>
            <a:rect l="l" t="t" r="r" b="b"/>
            <a:pathLst>
              <a:path w="4595316" h="4837174">
                <a:moveTo>
                  <a:pt x="0" y="0"/>
                </a:moveTo>
                <a:lnTo>
                  <a:pt x="4595316" y="0"/>
                </a:lnTo>
                <a:lnTo>
                  <a:pt x="4595316" y="4837174"/>
                </a:lnTo>
                <a:lnTo>
                  <a:pt x="0" y="483717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TextBox 5"/>
          <p:cNvSpPr txBox="1"/>
          <p:nvPr/>
        </p:nvSpPr>
        <p:spPr>
          <a:xfrm>
            <a:off x="512870" y="530662"/>
            <a:ext cx="10768138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00"/>
              </a:lnSpc>
            </a:pPr>
            <a:r>
              <a:rPr lang="en-US" sz="6000" b="1">
                <a:solidFill>
                  <a:srgbClr val="F6F6FF"/>
                </a:solidFill>
                <a:latin typeface="Aileron Bold"/>
                <a:ea typeface="Aileron Bold"/>
                <a:cs typeface="Aileron Bold"/>
                <a:sym typeface="Aileron Bold"/>
              </a:rPr>
              <a:t>BILAN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869661" y="597336"/>
            <a:ext cx="8115300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950"/>
              </a:lnSpc>
            </a:pPr>
            <a:r>
              <a:rPr lang="en-US" sz="5500" b="1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PASSIF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012077" y="8995093"/>
            <a:ext cx="7099552" cy="612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99"/>
              </a:lnSpc>
              <a:spcBef>
                <a:spcPct val="0"/>
              </a:spcBef>
            </a:pPr>
            <a:r>
              <a:rPr lang="en-US" sz="4599" b="1" spc="-22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TOTAL PASSIF  :  53 500 €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5400000">
            <a:off x="-981567" y="5858251"/>
            <a:ext cx="4209832" cy="189298"/>
          </a:xfrm>
          <a:custGeom>
            <a:avLst/>
            <a:gdLst/>
            <a:ahLst/>
            <a:cxnLst/>
            <a:rect l="l" t="t" r="r" b="b"/>
            <a:pathLst>
              <a:path w="4209832" h="189298">
                <a:moveTo>
                  <a:pt x="0" y="0"/>
                </a:moveTo>
                <a:lnTo>
                  <a:pt x="4209832" y="0"/>
                </a:lnTo>
                <a:lnTo>
                  <a:pt x="4209832" y="189298"/>
                </a:lnTo>
                <a:lnTo>
                  <a:pt x="0" y="189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23565" r="-356946" b="-50573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 rot="5400000">
            <a:off x="4648256" y="5858251"/>
            <a:ext cx="4209832" cy="189298"/>
          </a:xfrm>
          <a:custGeom>
            <a:avLst/>
            <a:gdLst/>
            <a:ahLst/>
            <a:cxnLst/>
            <a:rect l="l" t="t" r="r" b="b"/>
            <a:pathLst>
              <a:path w="4209832" h="189298">
                <a:moveTo>
                  <a:pt x="0" y="0"/>
                </a:moveTo>
                <a:lnTo>
                  <a:pt x="4209832" y="0"/>
                </a:lnTo>
                <a:lnTo>
                  <a:pt x="4209832" y="189298"/>
                </a:lnTo>
                <a:lnTo>
                  <a:pt x="0" y="189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23565" r="-356946" b="-50573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 rot="5400000">
            <a:off x="10278080" y="5858251"/>
            <a:ext cx="4209832" cy="189298"/>
          </a:xfrm>
          <a:custGeom>
            <a:avLst/>
            <a:gdLst/>
            <a:ahLst/>
            <a:cxnLst/>
            <a:rect l="l" t="t" r="r" b="b"/>
            <a:pathLst>
              <a:path w="4209832" h="189298">
                <a:moveTo>
                  <a:pt x="0" y="0"/>
                </a:moveTo>
                <a:lnTo>
                  <a:pt x="4209831" y="0"/>
                </a:lnTo>
                <a:lnTo>
                  <a:pt x="4209831" y="189298"/>
                </a:lnTo>
                <a:lnTo>
                  <a:pt x="0" y="189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23565" r="-356946" b="-50573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TextBox 6"/>
          <p:cNvSpPr txBox="1"/>
          <p:nvPr/>
        </p:nvSpPr>
        <p:spPr>
          <a:xfrm>
            <a:off x="1598742" y="3875028"/>
            <a:ext cx="1397907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750"/>
              </a:lnSpc>
            </a:pPr>
            <a:r>
              <a:rPr lang="en-US" sz="7500" b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1.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28565" y="3875028"/>
            <a:ext cx="1397907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750"/>
              </a:lnSpc>
            </a:pPr>
            <a:r>
              <a:rPr lang="en-US" sz="7500" b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2.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77063" y="521137"/>
            <a:ext cx="17400232" cy="649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770"/>
              </a:lnSpc>
            </a:pPr>
            <a:r>
              <a:rPr lang="en-US" sz="5300" b="1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COMMENTAIRES SUR LE BILAN FINANCIER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98742" y="4808478"/>
            <a:ext cx="4400911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80"/>
              </a:lnSpc>
            </a:pPr>
            <a:r>
              <a:rPr lang="en-US" sz="2400" b="1" spc="2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Excédent de 3129 €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28565" y="4808478"/>
            <a:ext cx="4400911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80"/>
              </a:lnSpc>
            </a:pPr>
            <a:r>
              <a:rPr lang="en-US" sz="2400" b="1" spc="2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Ecart entre prévisions et réalisations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98742" y="5732403"/>
            <a:ext cx="4400911" cy="19531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Maitrise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dépenses</a:t>
            </a:r>
            <a:endParaRPr lang="en-US" sz="2198" spc="-43" dirty="0">
              <a:solidFill>
                <a:srgbClr val="242855"/>
              </a:solidFill>
              <a:latin typeface="Aileron"/>
              <a:ea typeface="Aileron"/>
              <a:cs typeface="Aileron"/>
              <a:sym typeface="Aileron"/>
            </a:endParaRP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Implication des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bénévoles</a:t>
            </a:r>
            <a:endParaRPr lang="en-US" sz="2198" spc="-43" dirty="0">
              <a:solidFill>
                <a:srgbClr val="242855"/>
              </a:solidFill>
              <a:latin typeface="Aileron"/>
              <a:ea typeface="Aileron"/>
              <a:cs typeface="Aileron"/>
              <a:sym typeface="Aileron"/>
            </a:endParaRP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Augmentation du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nombre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d’adhérents</a:t>
            </a:r>
            <a:endParaRPr lang="en-US" sz="2198" spc="-43" dirty="0">
              <a:solidFill>
                <a:srgbClr val="242855"/>
              </a:solidFill>
              <a:latin typeface="Aileron"/>
              <a:ea typeface="Aileron"/>
              <a:cs typeface="Aileron"/>
              <a:sym typeface="Aileron"/>
            </a:endParaRP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Soutien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la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Mairie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et du CDRP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228565" y="5732403"/>
            <a:ext cx="4400911" cy="2715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Moins de dépenses et plus de recettes au niveau de l’animation  (La 91, les 10 ans du club et le 100 km Audax)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Moins de dépenses de fonctionnement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Moins de dépenses de formation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858389" y="3875028"/>
            <a:ext cx="1397907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750"/>
              </a:lnSpc>
            </a:pPr>
            <a:r>
              <a:rPr lang="en-US" sz="7500" b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3.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858389" y="4808478"/>
            <a:ext cx="4400911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80"/>
              </a:lnSpc>
            </a:pPr>
            <a:r>
              <a:rPr lang="en-US" sz="2400" b="1" spc="2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Au niveau du Bilan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858389" y="5732403"/>
            <a:ext cx="4400911" cy="3543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Les gros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achats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apparaissent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dans les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immobilisations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Rationalisation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la gestion du stock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Le report à nouveau de 15518 € avec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l’excédent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l’exercice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représente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désormais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un peu plus de 20% des charges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d’une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année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 rot="5400000">
            <a:off x="-930257" y="5118582"/>
            <a:ext cx="4209832" cy="189298"/>
          </a:xfrm>
          <a:custGeom>
            <a:avLst/>
            <a:gdLst/>
            <a:ahLst/>
            <a:cxnLst/>
            <a:rect l="l" t="t" r="r" b="b"/>
            <a:pathLst>
              <a:path w="4209832" h="189298">
                <a:moveTo>
                  <a:pt x="0" y="0"/>
                </a:moveTo>
                <a:lnTo>
                  <a:pt x="4209832" y="0"/>
                </a:lnTo>
                <a:lnTo>
                  <a:pt x="4209832" y="189298"/>
                </a:lnTo>
                <a:lnTo>
                  <a:pt x="0" y="189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23565" r="-356946" b="-50573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4" name="Freeform 4"/>
          <p:cNvSpPr/>
          <p:nvPr/>
        </p:nvSpPr>
        <p:spPr>
          <a:xfrm rot="5400000">
            <a:off x="4699565" y="5118582"/>
            <a:ext cx="4209832" cy="189298"/>
          </a:xfrm>
          <a:custGeom>
            <a:avLst/>
            <a:gdLst/>
            <a:ahLst/>
            <a:cxnLst/>
            <a:rect l="l" t="t" r="r" b="b"/>
            <a:pathLst>
              <a:path w="4209832" h="189298">
                <a:moveTo>
                  <a:pt x="0" y="0"/>
                </a:moveTo>
                <a:lnTo>
                  <a:pt x="4209832" y="0"/>
                </a:lnTo>
                <a:lnTo>
                  <a:pt x="4209832" y="189298"/>
                </a:lnTo>
                <a:lnTo>
                  <a:pt x="0" y="189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23565" r="-356946" b="-50573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 rot="5400000">
            <a:off x="10278080" y="5118582"/>
            <a:ext cx="4209832" cy="189298"/>
          </a:xfrm>
          <a:custGeom>
            <a:avLst/>
            <a:gdLst/>
            <a:ahLst/>
            <a:cxnLst/>
            <a:rect l="l" t="t" r="r" b="b"/>
            <a:pathLst>
              <a:path w="4209832" h="189298">
                <a:moveTo>
                  <a:pt x="0" y="0"/>
                </a:moveTo>
                <a:lnTo>
                  <a:pt x="4209831" y="0"/>
                </a:lnTo>
                <a:lnTo>
                  <a:pt x="4209831" y="189298"/>
                </a:lnTo>
                <a:lnTo>
                  <a:pt x="0" y="1892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23565" r="-356946" b="-5057350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TextBox 6"/>
          <p:cNvSpPr txBox="1"/>
          <p:nvPr/>
        </p:nvSpPr>
        <p:spPr>
          <a:xfrm>
            <a:off x="1586042" y="3259197"/>
            <a:ext cx="1397907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750"/>
              </a:lnSpc>
            </a:pPr>
            <a:r>
              <a:rPr lang="en-US" sz="7500" b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1.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28565" y="3259197"/>
            <a:ext cx="1397907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750"/>
              </a:lnSpc>
            </a:pPr>
            <a:r>
              <a:rPr lang="en-US" sz="7500" b="1" dirty="0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2.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77063" y="521137"/>
            <a:ext cx="17400232" cy="617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770"/>
              </a:lnSpc>
            </a:pPr>
            <a:r>
              <a:rPr lang="en-US" sz="5300" b="1" dirty="0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COMMENTAIRES DU TRESORIER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86042" y="4192647"/>
            <a:ext cx="4400911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80"/>
              </a:lnSpc>
            </a:pPr>
            <a:r>
              <a:rPr lang="en-US" sz="2400" b="1" spc="2" dirty="0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Compte </a:t>
            </a:r>
            <a:r>
              <a:rPr lang="en-US" sz="2400" b="1" spc="2" dirty="0" err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membre</a:t>
            </a:r>
            <a:r>
              <a:rPr lang="en-US" sz="2400" b="1" spc="2" dirty="0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 </a:t>
            </a:r>
            <a:r>
              <a:rPr lang="en-US" sz="2400" b="1" spc="2" dirty="0" err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Pahéko</a:t>
            </a:r>
            <a:endParaRPr lang="en-US" sz="2400" b="1" spc="2" dirty="0">
              <a:solidFill>
                <a:srgbClr val="18509A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267175" y="4330581"/>
            <a:ext cx="4400911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80"/>
              </a:lnSpc>
            </a:pPr>
            <a:r>
              <a:rPr lang="en-US" sz="2400" b="1" spc="2" dirty="0" err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Chèque</a:t>
            </a:r>
            <a:r>
              <a:rPr lang="en-US" sz="2400" b="1" spc="2" dirty="0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 / virement </a:t>
            </a:r>
            <a:r>
              <a:rPr lang="en-US" sz="2400" b="1" spc="2" dirty="0" err="1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bancaire</a:t>
            </a:r>
            <a:endParaRPr lang="en-US" sz="2400" b="1" spc="2" dirty="0">
              <a:solidFill>
                <a:srgbClr val="18509A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586042" y="4989453"/>
            <a:ext cx="4400911" cy="3940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Facilite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la gestion au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quotidien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et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évite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faire des virements pour des petites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sommes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Vérifiez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solde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votre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compte de temps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en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temps. En particulier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vérifiez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que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vous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n’êtes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pas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inscrits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2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fois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pour la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même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activité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Contactez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moi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si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vous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avez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moindre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doute sur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votre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solde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222215" y="4992734"/>
            <a:ext cx="4400911" cy="2350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Dépot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chèques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plus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en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plus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compliqués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Préférence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pour le virement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bancaire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Pour les virements, bien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renseigner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le motif du virement.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858389" y="3141593"/>
            <a:ext cx="1397907" cy="933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6750"/>
              </a:lnSpc>
            </a:pPr>
            <a:r>
              <a:rPr lang="en-US" sz="7500" b="1" dirty="0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3.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858389" y="4373622"/>
            <a:ext cx="4400911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80"/>
              </a:lnSpc>
            </a:pPr>
            <a:r>
              <a:rPr lang="en-US" sz="2400" b="1" spc="2" dirty="0">
                <a:solidFill>
                  <a:srgbClr val="18509A"/>
                </a:solidFill>
                <a:latin typeface="Aileron Bold"/>
                <a:ea typeface="Aileron Bold"/>
                <a:cs typeface="Aileron Bold"/>
                <a:sym typeface="Aileron Bold"/>
              </a:rPr>
              <a:t>Pré-inscription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858388" y="4838700"/>
            <a:ext cx="4400911" cy="4735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Inscription par google forms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globalement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satisfaisant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,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si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consignes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sont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bien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respectées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Les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pré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-inscriptions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permettent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lisser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la charge de travail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en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début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d’exercice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et la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licence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est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prête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au 1er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septembre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. 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Ne pas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laisser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trainer la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ré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-inscription.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Remplir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le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formulaire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, et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l’envoyer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ASAP.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Possibilité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payer plus tard.</a:t>
            </a:r>
          </a:p>
          <a:p>
            <a:pPr marL="474617" lvl="1" indent="-237308" algn="l">
              <a:lnSpc>
                <a:spcPts val="3077"/>
              </a:lnSpc>
              <a:buFont typeface="Arial"/>
              <a:buChar char="•"/>
            </a:pP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Problème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de </a:t>
            </a:r>
            <a:r>
              <a:rPr lang="en-US" sz="2198" spc="-43" dirty="0" err="1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l’adresse</a:t>
            </a:r>
            <a:r>
              <a:rPr lang="en-US" sz="2198" spc="-43" dirty="0">
                <a:solidFill>
                  <a:srgbClr val="242855"/>
                </a:solidFill>
                <a:latin typeface="Aileron"/>
                <a:ea typeface="Aileron"/>
                <a:cs typeface="Aileron"/>
                <a:sym typeface="Aileron"/>
              </a:rPr>
              <a:t> inconnue.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651874"/>
          </a:xfrm>
          <a:custGeom>
            <a:avLst/>
            <a:gdLst/>
            <a:ahLst/>
            <a:cxnLst/>
            <a:rect l="l" t="t" r="r" b="b"/>
            <a:pathLst>
              <a:path w="18288000" h="1651874">
                <a:moveTo>
                  <a:pt x="0" y="0"/>
                </a:moveTo>
                <a:lnTo>
                  <a:pt x="18288000" y="0"/>
                </a:lnTo>
                <a:lnTo>
                  <a:pt x="18288000" y="1651874"/>
                </a:lnTo>
                <a:lnTo>
                  <a:pt x="0" y="1651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8055" b="-550686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512870" y="530662"/>
            <a:ext cx="10768138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00"/>
              </a:lnSpc>
            </a:pPr>
            <a:r>
              <a:rPr lang="en-US" sz="6000" b="1">
                <a:solidFill>
                  <a:srgbClr val="F6F6FF"/>
                </a:solidFill>
                <a:latin typeface="Aileron Bold"/>
                <a:ea typeface="Aileron Bold"/>
                <a:cs typeface="Aileron Bold"/>
                <a:sym typeface="Aileron Bold"/>
              </a:rPr>
              <a:t>BUDGET PREVISIONNEL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869661" y="597336"/>
            <a:ext cx="8115300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950"/>
              </a:lnSpc>
            </a:pPr>
            <a:r>
              <a:rPr lang="en-US" sz="5500" b="1">
                <a:solidFill>
                  <a:srgbClr val="F6F6FF"/>
                </a:solidFill>
                <a:latin typeface="Aileron Ultra-Bold"/>
                <a:ea typeface="Aileron Ultra-Bold"/>
                <a:cs typeface="Aileron Ultra-Bold"/>
                <a:sym typeface="Aileron Ultra-Bold"/>
              </a:rPr>
              <a:t>2026-2027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1133628" y="2587523"/>
            <a:ext cx="6851333" cy="5762880"/>
            <a:chOff x="0" y="0"/>
            <a:chExt cx="1061451" cy="8928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61451" cy="892821"/>
            </a:xfrm>
            <a:custGeom>
              <a:avLst/>
              <a:gdLst/>
              <a:ahLst/>
              <a:cxnLst/>
              <a:rect l="l" t="t" r="r" b="b"/>
              <a:pathLst>
                <a:path w="1061451" h="892821">
                  <a:moveTo>
                    <a:pt x="0" y="0"/>
                  </a:moveTo>
                  <a:lnTo>
                    <a:pt x="1061451" y="0"/>
                  </a:lnTo>
                  <a:lnTo>
                    <a:pt x="1061451" y="892821"/>
                  </a:lnTo>
                  <a:lnTo>
                    <a:pt x="0" y="892821"/>
                  </a:lnTo>
                  <a:close/>
                </a:path>
              </a:pathLst>
            </a:custGeom>
            <a:blipFill>
              <a:blip r:embed="rId3"/>
              <a:stretch>
                <a:fillRect l="-2931" r="-2931"/>
              </a:stretch>
            </a:blip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89726" y="2574088"/>
            <a:ext cx="10199471" cy="63630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Séjours                        52 450 €         52 450 €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Adhésions                     7631 €            9 040 €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Animations                   9 486 €            8 500 €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PAR/PAT                         2 294 €           2 551 €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Formations                    3 820 €           2 392 €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Fonctionnement         2 100 €           1 250 €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Subventions                                            1 000 €</a:t>
            </a:r>
          </a:p>
          <a:p>
            <a:pPr algn="l">
              <a:lnSpc>
                <a:spcPts val="6362"/>
              </a:lnSpc>
            </a:pPr>
            <a:r>
              <a:rPr lang="en-US" sz="4241" spc="-2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Communication              416 €               400 €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658965" y="9371778"/>
            <a:ext cx="5409835" cy="612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99"/>
              </a:lnSpc>
              <a:spcBef>
                <a:spcPct val="0"/>
              </a:spcBef>
            </a:pPr>
            <a:r>
              <a:rPr lang="en-US" sz="4599" b="1" spc="-22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RESULTAT  :  - 614 €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996282" y="1877397"/>
            <a:ext cx="5443118" cy="5378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 b="1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DÉPENSES              RECETTES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3066" y="9235888"/>
            <a:ext cx="10361134" cy="703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020"/>
              </a:lnSpc>
              <a:spcBef>
                <a:spcPct val="0"/>
              </a:spcBef>
            </a:pPr>
            <a:r>
              <a:rPr lang="en-US" sz="4300" b="1" dirty="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TOTAL                              78 197 €       77 583 €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313" b="-9313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TextBox 3"/>
          <p:cNvSpPr txBox="1"/>
          <p:nvPr/>
        </p:nvSpPr>
        <p:spPr>
          <a:xfrm>
            <a:off x="5670192" y="3852523"/>
            <a:ext cx="6947617" cy="2238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200"/>
              </a:lnSpc>
            </a:pPr>
            <a:r>
              <a:rPr lang="en-US" sz="18000" b="1" spc="-1439">
                <a:solidFill>
                  <a:srgbClr val="FFFFFF"/>
                </a:solidFill>
                <a:latin typeface="Aileron Bold"/>
                <a:ea typeface="Aileron Bold"/>
                <a:cs typeface="Aileron Bold"/>
                <a:sym typeface="Aileron Bold"/>
              </a:rPr>
              <a:t>MERCI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079363" y="5995648"/>
            <a:ext cx="10129274" cy="4262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1"/>
              </a:lnSpc>
            </a:pPr>
            <a:r>
              <a:rPr lang="en-US" sz="3297">
                <a:solidFill>
                  <a:srgbClr val="FFFFFF"/>
                </a:solidFill>
                <a:latin typeface="Aileron"/>
                <a:ea typeface="Aileron"/>
                <a:cs typeface="Aileron"/>
                <a:sym typeface="Aileron"/>
              </a:rPr>
              <a:t>de votre attention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523</Words>
  <Application>Microsoft Office PowerPoint</Application>
  <PresentationFormat>Personnalisé</PresentationFormat>
  <Paragraphs>90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Arial</vt:lpstr>
      <vt:lpstr>Aileron Bold</vt:lpstr>
      <vt:lpstr>Aileron Ultra-Bold</vt:lpstr>
      <vt:lpstr>Aileron Heavy</vt:lpstr>
      <vt:lpstr>Aileron</vt:lpstr>
      <vt:lpstr>Calibri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Rapport annuel Professionnel Moderne Minimaliste Bleu</dc:title>
  <cp:lastModifiedBy>Alain Schmitt</cp:lastModifiedBy>
  <cp:revision>2</cp:revision>
  <dcterms:created xsi:type="dcterms:W3CDTF">2006-08-16T00:00:00Z</dcterms:created>
  <dcterms:modified xsi:type="dcterms:W3CDTF">2026-09-03T19:08:27Z</dcterms:modified>
  <dc:identifier>DAHUDYkM-3Y</dc:identifier>
</cp:coreProperties>
</file>